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75" r:id="rId2"/>
  </p:sldMasterIdLst>
  <p:sldIdLst>
    <p:sldId id="256" r:id="rId3"/>
    <p:sldId id="305" r:id="rId4"/>
    <p:sldId id="340" r:id="rId5"/>
    <p:sldId id="301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4" r:id="rId40"/>
    <p:sldId id="375" r:id="rId41"/>
    <p:sldId id="376" r:id="rId42"/>
    <p:sldId id="377" r:id="rId43"/>
    <p:sldId id="378" r:id="rId4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A3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  <a:defRPr/>
            </a:pPr>
            <a:endParaRPr lang="en-US" sz="3200" dirty="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95FDCDB8-71EF-4148-9C4C-64B6C03D9EDD}" type="datetimeFigureOut">
              <a:rPr lang="es-ES" smtClean="0"/>
              <a:pPr>
                <a:defRPr/>
              </a:pPr>
              <a:t>3/1/17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D5BB745B-C9B3-4509-A349-BE20EC5B9A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69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1FCDDA94-BCFB-4DA8-9978-C5F63579871A}" type="datetimeFigureOut">
              <a:rPr lang="es-ES" smtClean="0"/>
              <a:pPr>
                <a:defRPr/>
              </a:pPr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184CEE81-F4E5-407E-8EC0-23E3893301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2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5714808-1E1A-41B3-AAA8-8810FB8A8D6F}" type="datetimeFigureOut">
              <a:rPr lang="es-ES"/>
              <a:pPr>
                <a:defRPr/>
              </a:pPr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A5224E-7FCC-4043-9639-E210A44779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62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01F48CB-286E-4433-ABA8-55FC9D21DA2F}" type="datetimeFigureOut">
              <a:rPr lang="es-ES"/>
              <a:pPr>
                <a:defRPr/>
              </a:pPr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FC50F2-28D6-4E65-880A-21D067457D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09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  <a:defRPr/>
            </a:pPr>
            <a:endParaRPr lang="en-US" sz="3200" dirty="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56435FA3-20A2-42A2-8485-A756DD345B37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3A5FC579-36E1-4FEC-8F10-B8B0DA58C48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31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E338178-5B69-4086-BB41-C2AF64DA5EA3}" type="datetime1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8D7DE39-280B-4C73-8789-DE7A258ED69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33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1EFEF94-67C2-47AD-AACB-17FA0FAD4321}" type="datetime1">
              <a:rPr lang="en-U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7237EB9-0434-454C-B1C5-F0786D4EFBB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94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63F8B105-CE63-4411-8D5A-F83F0DD52190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99F0CF27-CC9D-47A9-A925-1F33C51438D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25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F3C12C95-B8D5-4262-BAED-4F3018EA0D99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041E00F2-42EE-4613-B871-FAE5F06382B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80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AA41C00C-79D5-4C86-A030-0D6879C01911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00842F64-2E26-4FCD-9579-E8B185B5E85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84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1B6406D3-36FC-4A1C-901E-CB46C73CB6D3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1D42217B-0A55-49DE-86A7-2022AB114C9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9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E338178-5B69-4086-BB41-C2AF64DA5EA3}" type="datetime1">
              <a:rPr lang="es-ES"/>
              <a:pPr>
                <a:defRPr/>
              </a:pPr>
              <a:t>3/1/17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1F5092-FA39-46AE-BD01-E838B45EC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566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C946655F-8546-45A7-99CE-990EDA4DE9BC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67A48ACE-D2DA-4AC6-A1C0-2BF1D8FF464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99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3BF7D64B-7A35-4470-9DCA-46057BBCE32D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AE3B951A-FFF0-4609-8DE7-E1111A05F17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78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BBCD9211-5106-4E63-9BE9-80B25C0ECFD3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7196BADC-DBD6-4172-A68F-7797FE4DB5C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52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C8F1B467-78C3-49B4-B575-260685500D7A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3BCEEF2E-BF50-41CD-A3E4-26ABF154920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2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8F212CE3-11F2-49FC-B96E-6C411CDA0401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2/28/17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113BF4EC-9155-4B8E-A6BD-AF5A3058566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2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1EFEF94-67C2-47AD-AACB-17FA0FAD4321}" type="datetime1">
              <a:rPr lang="en-US"/>
              <a:pPr>
                <a:defRPr/>
              </a:pPr>
              <a:t>3/1/17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1EF7C6-180B-4D0F-BF76-3F0DB38C37AC}" type="slidenum">
              <a:rPr lang="en-US" altLang="en-US"/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8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6166DB6-7C3F-45D2-837D-5C7AD421F9D5}" type="datetimeFigureOut">
              <a:rPr lang="es-ES"/>
              <a:pPr>
                <a:defRPr/>
              </a:pPr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64A51A-5EA5-4AE9-814D-A8D00B1530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61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B0DEBF6-40BD-4179-8E83-A2D8F59BB524}" type="datetimeFigureOut">
              <a:rPr lang="es-ES"/>
              <a:pPr>
                <a:defRPr/>
              </a:pPr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547AD0-C95A-4344-B070-779F234F3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12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1C47FC0-6613-48A1-80FC-261A8F65DA8B}" type="datetimeFigureOut">
              <a:rPr lang="es-ES"/>
              <a:pPr>
                <a:defRPr/>
              </a:pPr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D355C9-40BA-4BBC-A886-8E03C372F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84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518EEA35-FB40-422E-AE40-6AB8C1E3BE46}" type="datetimeFigureOut">
              <a:rPr lang="es-ES"/>
              <a:pPr>
                <a:defRPr/>
              </a:pPr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274541-9932-4061-B3B0-1828C4627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83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C880E73-F912-44B4-9C2A-79437F6A9F68}" type="datetimeFigureOut">
              <a:rPr lang="es-ES"/>
              <a:pPr>
                <a:defRPr/>
              </a:pPr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5FA5F1-D537-46A7-BBF1-F3B73B07C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36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69BCD86-30A0-4F5B-AFE1-A1ABDB0BD985}" type="datetimeFigureOut">
              <a:rPr lang="es-ES"/>
              <a:pPr>
                <a:defRPr/>
              </a:pPr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921B5E-4623-4C75-AFE6-6F73E9E542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09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6" descr="wiley_logo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838200" y="6289675"/>
            <a:ext cx="6455950" cy="4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100" dirty="0" smtClean="0">
                <a:latin typeface="Times New Roman"/>
                <a:cs typeface="Times New Roman"/>
              </a:rPr>
              <a:t>PowerPoint Presentation for Dennis, Wixom, &amp; </a:t>
            </a:r>
            <a:r>
              <a:rPr lang="en-US" sz="1100" dirty="0" err="1" smtClean="0">
                <a:latin typeface="Times New Roman"/>
                <a:cs typeface="Times New Roman"/>
              </a:rPr>
              <a:t>Tegarden</a:t>
            </a:r>
            <a:r>
              <a:rPr lang="en-US" sz="1100" dirty="0" smtClean="0">
                <a:latin typeface="Times New Roman"/>
                <a:cs typeface="Times New Roman"/>
              </a:rPr>
              <a:t> </a:t>
            </a:r>
            <a:r>
              <a:rPr lang="en-US" sz="1100" i="1" dirty="0" smtClean="0">
                <a:latin typeface="Times New Roman"/>
                <a:cs typeface="Times New Roman"/>
              </a:rPr>
              <a:t>Systems Analysis and Design with UML, 5th Edition</a:t>
            </a:r>
          </a:p>
          <a:p>
            <a:pPr eaLnBrk="1" hangingPunct="1">
              <a:defRPr/>
            </a:pPr>
            <a:r>
              <a:rPr lang="en-US" sz="1000" dirty="0" smtClean="0">
                <a:latin typeface="Times New Roman"/>
                <a:cs typeface="Times New Roman"/>
              </a:rPr>
              <a:t>Copyright © 2015 John Wiley &amp; Sons, Inc.  All rights reserved.</a:t>
            </a:r>
          </a:p>
        </p:txBody>
      </p:sp>
      <p:pic>
        <p:nvPicPr>
          <p:cNvPr id="1030" name="Picture 6" descr="wiley_logo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wiley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MS PGothic" pitchFamily="34" charset="-128"/>
          <a:cs typeface="Times New Roman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MS PGothic" pitchFamily="34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MS PGothic" pitchFamily="34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MS PGothic" pitchFamily="34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MS PGothic" pitchFamily="34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7663" indent="-347663" algn="l" rtl="0" eaLnBrk="0" fontAlgn="base" hangingPunct="0">
        <a:spcBef>
          <a:spcPct val="0"/>
        </a:spcBef>
        <a:spcAft>
          <a:spcPts val="60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400"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1pPr>
      <a:lvl2pPr marL="684213" indent="-334963" algn="l" rtl="0" eaLnBrk="0" fontAlgn="base" hangingPunct="0">
        <a:spcBef>
          <a:spcPct val="0"/>
        </a:spcBef>
        <a:spcAft>
          <a:spcPts val="60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000"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2pPr>
      <a:lvl3pPr marL="966788" indent="-280988" algn="l" rtl="0" eaLnBrk="0" fontAlgn="base" hangingPunct="0">
        <a:spcBef>
          <a:spcPct val="0"/>
        </a:spcBef>
        <a:spcAft>
          <a:spcPts val="60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3pPr>
      <a:lvl4pPr marL="1262063" indent="-293688" algn="l" rtl="0" eaLnBrk="0" fontAlgn="base" hangingPunct="0">
        <a:spcBef>
          <a:spcPct val="0"/>
        </a:spcBef>
        <a:spcAft>
          <a:spcPts val="60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1600"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4pPr>
      <a:lvl5pPr marL="1544638" indent="-280988" algn="l" rtl="0" eaLnBrk="0" fontAlgn="base" hangingPunct="0">
        <a:spcBef>
          <a:spcPct val="0"/>
        </a:spcBef>
        <a:spcAft>
          <a:spcPts val="60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1400"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wiley_log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838200" y="6289675"/>
            <a:ext cx="6455950" cy="415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100" dirty="0">
                <a:solidFill>
                  <a:prstClr val="black"/>
                </a:solidFill>
                <a:latin typeface="Times New Roman"/>
                <a:cs typeface="Times New Roman"/>
              </a:rPr>
              <a:t>PowerPoint Presentation for Dennis, Wixom, &amp; </a:t>
            </a:r>
            <a:r>
              <a:rPr lang="en-US" sz="1100" dirty="0" err="1">
                <a:solidFill>
                  <a:prstClr val="black"/>
                </a:solidFill>
                <a:latin typeface="Times New Roman"/>
                <a:cs typeface="Times New Roman"/>
              </a:rPr>
              <a:t>Tegarden</a:t>
            </a:r>
            <a:r>
              <a:rPr lang="en-US" sz="1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i="1" dirty="0">
                <a:solidFill>
                  <a:prstClr val="black"/>
                </a:solidFill>
                <a:latin typeface="Times New Roman"/>
                <a:cs typeface="Times New Roman"/>
              </a:rPr>
              <a:t>Systems Analysis and Design with UML</a:t>
            </a:r>
            <a:r>
              <a:rPr lang="en-US" sz="1100" i="1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lang="en-US" sz="1100" i="1" smtClean="0">
                <a:solidFill>
                  <a:prstClr val="black"/>
                </a:solidFill>
                <a:latin typeface="Times New Roman"/>
                <a:cs typeface="Times New Roman"/>
              </a:rPr>
              <a:t> 5th </a:t>
            </a:r>
            <a:r>
              <a:rPr lang="en-US" sz="1100" i="1" dirty="0">
                <a:solidFill>
                  <a:prstClr val="black"/>
                </a:solidFill>
                <a:latin typeface="Times New Roman"/>
                <a:cs typeface="Times New Roman"/>
              </a:rPr>
              <a:t>Edition</a:t>
            </a:r>
          </a:p>
          <a:p>
            <a:pPr eaLnBrk="1" hangingPunct="1"/>
            <a:r>
              <a:rPr lang="en-US" sz="1000" dirty="0">
                <a:solidFill>
                  <a:prstClr val="black"/>
                </a:solidFill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2015 </a:t>
            </a:r>
            <a:r>
              <a:rPr lang="en-US" sz="1000" dirty="0">
                <a:solidFill>
                  <a:prstClr val="black"/>
                </a:solidFill>
                <a:latin typeface="Times New Roman"/>
                <a:cs typeface="Times New Roman"/>
              </a:rPr>
              <a:t>John Wiley &amp; Sons, Inc.  All rights reserved.</a:t>
            </a:r>
          </a:p>
        </p:txBody>
      </p:sp>
      <p:pic>
        <p:nvPicPr>
          <p:cNvPr id="1030" name="Picture 6" descr="wiley_log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wiley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27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MS PGothic" pitchFamily="34" charset="-128"/>
          <a:cs typeface="Times New Roman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MS PGothic" pitchFamily="34" charset="-128"/>
          <a:cs typeface="ＭＳ Ｐゴシック" pitchFamily="-107" charset="-128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MS PGothic" pitchFamily="34" charset="-128"/>
          <a:cs typeface="ＭＳ Ｐゴシック" pitchFamily="-107" charset="-128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MS PGothic" pitchFamily="34" charset="-128"/>
          <a:cs typeface="ＭＳ Ｐゴシック" pitchFamily="-107" charset="-128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MS PGothic" pitchFamily="34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7663" indent="-347663" algn="l" rtl="0" fontAlgn="base">
        <a:spcBef>
          <a:spcPct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1pPr>
      <a:lvl2pPr marL="684213" indent="-334963" algn="l" rtl="0" fontAlgn="base">
        <a:spcBef>
          <a:spcPct val="0"/>
        </a:spcBef>
        <a:spcAft>
          <a:spcPts val="600"/>
        </a:spcAft>
        <a:buClr>
          <a:srgbClr val="215D7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2pPr>
      <a:lvl3pPr marL="966788" indent="-280988" algn="l" rtl="0" fontAlgn="base">
        <a:spcBef>
          <a:spcPct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3pPr>
      <a:lvl4pPr marL="1262063" indent="-293688" algn="l" rtl="0" fontAlgn="base">
        <a:spcBef>
          <a:spcPct val="0"/>
        </a:spcBef>
        <a:spcAft>
          <a:spcPts val="600"/>
        </a:spcAft>
        <a:buClr>
          <a:srgbClr val="215D77"/>
        </a:buClr>
        <a:buSzPct val="110000"/>
        <a:buFont typeface="Wingdings 2" pitchFamily="18" charset="2"/>
        <a:buChar char=""/>
        <a:defRPr sz="1600"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4pPr>
      <a:lvl5pPr marL="1544638" indent="-280988" algn="l" rtl="0" fontAlgn="base">
        <a:spcBef>
          <a:spcPct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1400" kern="1200">
          <a:solidFill>
            <a:srgbClr val="595959"/>
          </a:solidFill>
          <a:latin typeface="Times New Roman"/>
          <a:ea typeface="MS PGothic" pitchFamily="34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371600" y="1981200"/>
            <a:ext cx="6499225" cy="2286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 58</a:t>
            </a: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9, </a:t>
            </a:r>
            <a:r>
              <a:rPr lang="en-US" i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continued</a:t>
            </a: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Management Layer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61467" y="1524000"/>
            <a:ext cx="8042275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arrangement of items on the screen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items are grouped into areas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 can be further subdivided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area is self-contained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 should have a natural intuitive flow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from western nations tend to read from left to right and top to bottom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from other regions may have different flows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4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Layout</a:t>
            </a: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895475"/>
            <a:ext cx="5438775" cy="2828925"/>
          </a:xfrm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14400" y="1752600"/>
            <a:ext cx="7315200" cy="1143000"/>
            <a:chOff x="762000" y="1905000"/>
            <a:chExt cx="7315200" cy="1143000"/>
          </a:xfrm>
        </p:grpSpPr>
        <p:sp>
          <p:nvSpPr>
            <p:cNvPr id="5" name="Rounded Rectangle 4"/>
            <p:cNvSpPr/>
            <p:nvPr/>
          </p:nvSpPr>
          <p:spPr>
            <a:xfrm>
              <a:off x="762000" y="1905000"/>
              <a:ext cx="5715000" cy="11430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29400" y="2133600"/>
              <a:ext cx="1447800" cy="7080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E2751D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Navigation Area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914400" y="4397373"/>
            <a:ext cx="7315200" cy="403225"/>
            <a:chOff x="762000" y="4549914"/>
            <a:chExt cx="7315200" cy="403146"/>
          </a:xfrm>
        </p:grpSpPr>
        <p:sp>
          <p:nvSpPr>
            <p:cNvPr id="7" name="Rounded Rectangle 6"/>
            <p:cNvSpPr/>
            <p:nvPr/>
          </p:nvSpPr>
          <p:spPr>
            <a:xfrm>
              <a:off x="762000" y="4572135"/>
              <a:ext cx="5715000" cy="38092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29400" y="4549914"/>
              <a:ext cx="1447800" cy="4000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E2751D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Status Area</a:t>
              </a: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914400" y="2895600"/>
            <a:ext cx="7315200" cy="1524000"/>
            <a:chOff x="762000" y="3048000"/>
            <a:chExt cx="7315201" cy="1524000"/>
          </a:xfrm>
        </p:grpSpPr>
        <p:sp>
          <p:nvSpPr>
            <p:cNvPr id="6" name="Rounded Rectangle 5"/>
            <p:cNvSpPr/>
            <p:nvPr/>
          </p:nvSpPr>
          <p:spPr>
            <a:xfrm>
              <a:off x="762000" y="3048000"/>
              <a:ext cx="5715001" cy="15240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29401" y="3251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E2751D">
                      <a:lumMod val="5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Reports &amp; Forms 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31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Awareness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Applies to the interface in general, to each screen, to each area on a screen and to sub-areas as well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titles on all interfaces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Menus should show where the user is and how the user got there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areas should be well defined, logically grouped together and easily discernible visually</a:t>
            </a:r>
          </a:p>
        </p:txBody>
      </p:sp>
    </p:spTree>
    <p:extLst>
      <p:ext uri="{BB962C8B-B14F-4D97-AF65-F5344CB8AC3E}">
        <p14:creationId xmlns:p14="http://schemas.microsoft.com/office/powerpoint/2010/main" val="377086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Aesthetics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 should be functional, inviting to use, and pleasing to the eye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minimalist designs are generally better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 space is important to provide separation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Acceptable information density is proportional to the user’s expertise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Novice users prefer lower density (&lt; 50%)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 users prefer higher density (&gt; 50%)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design: size, serif vs. sans serif, use of capitals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 and patterns (e.g., don’t use                   ))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0" y="5334000"/>
            <a:ext cx="1524000" cy="40011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on blue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5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Experience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Ease of learning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issue for inexperienced users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to systems with a large user population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Ease of use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issue for expert users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in specialized systems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Ease of learning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use are related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Complementary: lead to similar design decisions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Conflicting: designer must choose whether to satisfy novices or experts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11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Consistency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 important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in making the system simple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allows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users 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 what is going to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happen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parts of the system work in the same way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learn how one portion works and immediately apply it to others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areas of consistency are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controls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Terminology—use the same descriptors on forms &amp; reports</a:t>
            </a:r>
          </a:p>
          <a:p>
            <a:pPr eaLnBrk="1" hangingPunct="1"/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4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 User Effort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 should be designed to minimize the effort needed to accomplish tasks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common rule is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three-clicks rule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should be able to go from main menu of a system to the information they want in no more than three mouse clicks</a:t>
            </a:r>
          </a:p>
        </p:txBody>
      </p:sp>
      <p:grpSp>
        <p:nvGrpSpPr>
          <p:cNvPr id="28676" name="Group 11"/>
          <p:cNvGrpSpPr>
            <a:grpSpLocks/>
          </p:cNvGrpSpPr>
          <p:nvPr/>
        </p:nvGrpSpPr>
        <p:grpSpPr bwMode="auto">
          <a:xfrm>
            <a:off x="2209800" y="4724400"/>
            <a:ext cx="1066800" cy="1073150"/>
            <a:chOff x="2209800" y="4724400"/>
            <a:chExt cx="1066800" cy="1073912"/>
          </a:xfrm>
        </p:grpSpPr>
        <p:pic>
          <p:nvPicPr>
            <p:cNvPr id="28683" name="Picture 2" descr="C:\Documents and Settings\df6507\Local Settings\Temporary Internet Files\Content.IE5\CPIA1ZC3\MCj0431568000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4724400"/>
              <a:ext cx="1066800" cy="107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2574049" y="4800600"/>
              <a:ext cx="530915" cy="9239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5400" b="1" dirty="0">
                  <a:ln w="12700">
                    <a:solidFill>
                      <a:srgbClr val="09213B">
                        <a:satMod val="155000"/>
                      </a:srgbClr>
                    </a:solidFill>
                    <a:prstDash val="solid"/>
                  </a:ln>
                  <a:solidFill>
                    <a:srgbClr val="D5EDF4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8677" name="Group 10"/>
          <p:cNvGrpSpPr>
            <a:grpSpLocks/>
          </p:cNvGrpSpPr>
          <p:nvPr/>
        </p:nvGrpSpPr>
        <p:grpSpPr bwMode="auto">
          <a:xfrm>
            <a:off x="4038600" y="4724400"/>
            <a:ext cx="1066800" cy="1073150"/>
            <a:chOff x="4038600" y="4724400"/>
            <a:chExt cx="1066800" cy="1073912"/>
          </a:xfrm>
        </p:grpSpPr>
        <p:pic>
          <p:nvPicPr>
            <p:cNvPr id="28681" name="Picture 2" descr="C:\Documents and Settings\df6507\Local Settings\Temporary Internet Files\Content.IE5\CPIA1ZC3\MCj0431568000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4724400"/>
              <a:ext cx="1066800" cy="107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4402849" y="4791670"/>
              <a:ext cx="530915" cy="9239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5400" b="1" dirty="0">
                  <a:ln w="12700">
                    <a:solidFill>
                      <a:srgbClr val="09213B">
                        <a:satMod val="155000"/>
                      </a:srgbClr>
                    </a:solidFill>
                    <a:prstDash val="solid"/>
                  </a:ln>
                  <a:solidFill>
                    <a:srgbClr val="D5EDF4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8678" name="Group 9"/>
          <p:cNvGrpSpPr>
            <a:grpSpLocks/>
          </p:cNvGrpSpPr>
          <p:nvPr/>
        </p:nvGrpSpPr>
        <p:grpSpPr bwMode="auto">
          <a:xfrm>
            <a:off x="5867400" y="4724400"/>
            <a:ext cx="1066800" cy="1073150"/>
            <a:chOff x="5867400" y="4724400"/>
            <a:chExt cx="1066800" cy="1073912"/>
          </a:xfrm>
        </p:grpSpPr>
        <p:pic>
          <p:nvPicPr>
            <p:cNvPr id="28679" name="Picture 2" descr="C:\Documents and Settings\df6507\Local Settings\Temporary Internet Files\Content.IE5\CPIA1ZC3\MCj04315680000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4724400"/>
              <a:ext cx="1066800" cy="107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307849" y="4791670"/>
              <a:ext cx="530915" cy="9239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5400" b="1" dirty="0">
                  <a:ln w="12700">
                    <a:solidFill>
                      <a:srgbClr val="09213B">
                        <a:satMod val="155000"/>
                      </a:srgbClr>
                    </a:solidFill>
                    <a:prstDash val="solid"/>
                  </a:ln>
                  <a:solidFill>
                    <a:srgbClr val="D5EDF4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1298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Interface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27048"/>
            <a:ext cx="8289925" cy="4267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driven, incremental and iterative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 use case and sequence diagrams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commonly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employed patterns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actions. 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 uncover additional requirements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 basic set of use scenarios have been developed, the actual user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 are designed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Designed interfaces are evaluated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if they are satisfactory and how they can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improved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nterface design process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repeated in a cyclical process until no new improvements are identified.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Scenario Development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scenarios outline the steps performed by users to accomplish some part of their work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use scenario is </a:t>
            </a:r>
            <a:r>
              <a:rPr 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path through an essential use case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in a simple narrative description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the most common cases so interface designs will be easy to use for those situations</a:t>
            </a:r>
          </a:p>
        </p:txBody>
      </p:sp>
    </p:spTree>
    <p:extLst>
      <p:ext uri="{BB962C8B-B14F-4D97-AF65-F5344CB8AC3E}">
        <p14:creationId xmlns:p14="http://schemas.microsoft.com/office/powerpoint/2010/main" val="235797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Structure Design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navigation structure defines 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components of the interface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they work together to provide functionality to users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Navigation Diagrams (WND)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a behavioral state machine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the relationship between all screens, forms, and reports used by the system 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how the user moves from one to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Boxes represent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Arrows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transitions from and to a calling state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9250" lvl="1" indent="0" eaLnBrk="1" hangingPunct="1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28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Nonfunctional Requirements &amp; Data Management Layer Design</a:t>
            </a:r>
          </a:p>
        </p:txBody>
      </p:sp>
      <p:sp>
        <p:nvSpPr>
          <p:cNvPr id="3481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requirements: affected by choice in hardware and operating system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requirements: speed &amp; capacity issues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requirements: access controls, encryption, and backup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&amp; political requirements: may affect the data storage (e.g., expected number of characters for data field,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format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data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field, local laws pertaining to data storage, etc…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Navigation Diagrams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a state diagram for the user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Boxes represent components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Button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Arrows represent transitions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arrow indicates no return to the calling state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arrow represents a required return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Stereotypes show interface type</a:t>
            </a: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50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WND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00" y="1804987"/>
            <a:ext cx="83827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900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Standards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Interface standards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basic design elements found across the system user interface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are needed for: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metaphor: defines how an interface will work (e.g., the shopping cart to store items selected for purchase)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objects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actions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icons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templates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9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Design Prototyping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Mock-ups or simulations of computer screens, forms, and reports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common approaches (listed in increasing detail)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Storyboard: hand drawn pictures of what the screens will look like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layout diagram: a computer generated storyboard that more closely resembles the actual interface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HTML prototype: web pages linked with hypertext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prototype: more sophisticated than HTML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Built in the programming language with no real functionality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does not have to guess about the final appearance of the screen</a:t>
            </a:r>
          </a:p>
        </p:txBody>
      </p:sp>
    </p:spTree>
    <p:extLst>
      <p:ext uri="{BB962C8B-B14F-4D97-AF65-F5344CB8AC3E}">
        <p14:creationId xmlns:p14="http://schemas.microsoft.com/office/powerpoint/2010/main" val="273998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Evaluation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is to understand how to improve the interface design before the system is complete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as many people as possible evaluate the interface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Ideally, interface evaluation is done while the system is being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designed—before it is built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identify and correct problems early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Designs will likely go through several changes after the users see it for the first time</a:t>
            </a:r>
          </a:p>
        </p:txBody>
      </p:sp>
    </p:spTree>
    <p:extLst>
      <p:ext uri="{BB962C8B-B14F-4D97-AF65-F5344CB8AC3E}">
        <p14:creationId xmlns:p14="http://schemas.microsoft.com/office/powerpoint/2010/main" val="482855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11112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to UI Evaluation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Heuristic—compare the design to known principles or rules of thumb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Walkthrough evaluation—design team presents prototype to the users &amp; explains how it works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Interactive—the users work with the prototype with a project team member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 Usability Testing—performed in labs with users on a language prototype</a:t>
            </a:r>
          </a:p>
        </p:txBody>
      </p:sp>
    </p:spTree>
    <p:extLst>
      <p:ext uri="{BB962C8B-B14F-4D97-AF65-F5344CB8AC3E}">
        <p14:creationId xmlns:p14="http://schemas.microsoft.com/office/powerpoint/2010/main" val="190855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Sense Approach to User Interface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should not have to think about how to navigate the user interface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clicks should relate to the complexity of the task and should be unambiguous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the number of words on the screen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Navigation Design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component that enables the user to navigate through the system</a:t>
            </a:r>
          </a:p>
          <a:p>
            <a:r>
              <a:rPr lang="en-US" dirty="0" smtClean="0"/>
              <a:t>Also provides messages of success or failure of actions performed</a:t>
            </a:r>
          </a:p>
          <a:p>
            <a:r>
              <a:rPr lang="en-US" dirty="0" smtClean="0"/>
              <a:t>Make it simple so that the user never really notices</a:t>
            </a:r>
          </a:p>
          <a:p>
            <a:r>
              <a:rPr lang="en-US" dirty="0" smtClean="0"/>
              <a:t>Basic principles:</a:t>
            </a:r>
          </a:p>
          <a:p>
            <a:pPr lvl="1"/>
            <a:r>
              <a:rPr lang="en-US" dirty="0" smtClean="0"/>
              <a:t>Prevent the user from making mistakes</a:t>
            </a:r>
          </a:p>
          <a:p>
            <a:pPr lvl="1"/>
            <a:r>
              <a:rPr lang="en-US" dirty="0" smtClean="0"/>
              <a:t>Simplify recovery for the user when mistakes are made</a:t>
            </a:r>
          </a:p>
          <a:p>
            <a:pPr lvl="1"/>
            <a:r>
              <a:rPr lang="en-US" dirty="0" smtClean="0"/>
              <a:t>Use a consistent grammar order (e.g., File </a:t>
            </a:r>
            <a:r>
              <a:rPr lang="en-US" dirty="0" smtClean="0">
                <a:latin typeface="Arial"/>
                <a:cs typeface="Arial"/>
              </a:rPr>
              <a:t>► Open vs. Open ► 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5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Navigation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213725" cy="4343400"/>
          </a:xfrm>
        </p:spPr>
        <p:txBody>
          <a:bodyPr/>
          <a:lstStyle/>
          <a:p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Command language—user types in a command to be executed</a:t>
            </a:r>
          </a:p>
          <a:p>
            <a:pPr lvl="1"/>
            <a:r>
              <a:rPr lang="en-US" dirty="0" smtClean="0"/>
              <a:t>Natural language—system interprets the user’s language</a:t>
            </a:r>
          </a:p>
          <a:p>
            <a:r>
              <a:rPr lang="en-US" dirty="0" smtClean="0"/>
              <a:t>Menus</a:t>
            </a:r>
          </a:p>
          <a:p>
            <a:pPr lvl="1"/>
            <a:r>
              <a:rPr lang="en-US" dirty="0" smtClean="0"/>
              <a:t>User is presented a list of choices</a:t>
            </a:r>
          </a:p>
          <a:p>
            <a:pPr lvl="1"/>
            <a:r>
              <a:rPr lang="en-US" dirty="0" smtClean="0"/>
              <a:t>Comes in different forms (e.g., menu bars, popups, drop downs)</a:t>
            </a:r>
          </a:p>
          <a:p>
            <a:r>
              <a:rPr lang="en-US" dirty="0" smtClean="0"/>
              <a:t>Direct manipulation (e.g., drag and drop)</a:t>
            </a:r>
          </a:p>
          <a:p>
            <a:r>
              <a:rPr lang="en-US" dirty="0" smtClean="0"/>
              <a:t>Voice recognition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7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the system informs the user of the status of an interaction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 messages—user did something that is not permitted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Confirmation messages (e.g., “Are you sure?”)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 messages (e.g., “Order entered”)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 messages—provides feedback to the user that the process is running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messages—provides additional information about the system to assist the user in performing a task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VERIFYING AND VALIDATING THE DATA MANAGEMENT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the fidelity of the design before implementation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Verifying and validating the design of the data management layer falls into three basic groups: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erifying and validating any changes made to the problem domain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ependency of the object persistence instances on the problem domain must be enforced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design of the data access and manipulation classes need to be tested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9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49225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Design Documentation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5" cy="40386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 using WNDs and real use-cases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use-cases are implementation dependent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description of how to use the implemented system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use-cases evolve into real use cases by specifying them in terms of the actual user interface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multi platform applications,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desktops, tablets, and smartphones, real use cases will need to be developed for each platform on which the use case is being deployed.</a:t>
            </a:r>
          </a:p>
        </p:txBody>
      </p:sp>
    </p:spTree>
    <p:extLst>
      <p:ext uri="{BB962C8B-B14F-4D97-AF65-F5344CB8AC3E}">
        <p14:creationId xmlns:p14="http://schemas.microsoft.com/office/powerpoint/2010/main" val="313090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5" y="1828800"/>
            <a:ext cx="8042275" cy="41148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Screens that are used to input data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can be structured or unstructured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Structured: Dates, names, products, etc.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Unstructured: Comments, descriptions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principles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vs. batch processing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Capture data at the source (e.g., barcode vs. RFID)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keystrokes (e.g., by using defaults for frequently used values)</a:t>
            </a:r>
          </a:p>
        </p:txBody>
      </p:sp>
    </p:spTree>
    <p:extLst>
      <p:ext uri="{BB962C8B-B14F-4D97-AF65-F5344CB8AC3E}">
        <p14:creationId xmlns:p14="http://schemas.microsoft.com/office/powerpoint/2010/main" val="304987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Inputs</a:t>
            </a:r>
          </a:p>
        </p:txBody>
      </p:sp>
      <p:sp>
        <p:nvSpPr>
          <p:cNvPr id="46083" name="Content Placeholder 4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form controls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boxes for alphanumeric information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boxes with automatic formatting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Enter a phone number as 3451236789; automatically formats as (345)-123-6789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Password boxes that hide characters with stars and do not allow cutting or copying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boxes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boxes when several items can be selected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 buttons when items are mutually exclusive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boxes to present a set of choices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Sliders—a pointer that can be moved along a scale</a:t>
            </a:r>
          </a:p>
        </p:txBody>
      </p:sp>
    </p:spTree>
    <p:extLst>
      <p:ext uri="{BB962C8B-B14F-4D97-AF65-F5344CB8AC3E}">
        <p14:creationId xmlns:p14="http://schemas.microsoft.com/office/powerpoint/2010/main" val="406361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Validation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1999" cy="43434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should be validated prior to entry to ensure accuracy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accept invalid data (e.g., input text when a number is required)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 checks: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Completeness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 (e.g. MM/DD/YYYY)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 (e.g. a number falls within a minimum and maximum value)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sum digit—reduces errors in entering numbers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Consistency—data are related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check—does not violate entity or referential integrity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6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 produced from the data generated by the system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principles: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usage and its frequency will affect its layout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load in a report—provide only what is needed and place most important information near the top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bias, especially in graphical displays (charts)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9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Outputs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 reports—users need full information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reports—details are aggregated (e.g., sums, averages)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 reports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Turnaround documents—outputs turn around and become inputs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Graphs—for easy visual comparison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 for reports can be electronic (seen on the screen) or hard copy (printed on paper)</a:t>
            </a:r>
          </a:p>
        </p:txBody>
      </p:sp>
    </p:spTree>
    <p:extLst>
      <p:ext uri="{BB962C8B-B14F-4D97-AF65-F5344CB8AC3E}">
        <p14:creationId xmlns:p14="http://schemas.microsoft.com/office/powerpoint/2010/main" val="285637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Computing and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Smaller devices have limited space, touch screens and haptic feedback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Necessitate design from the ground up, not simply porting a web interface already designed for a larger computer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Capabilities of devices varies widely and are used everywhere under highly variable conditions (ambient light and noise levels)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51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Suggestions for Mobile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on user needs, not user wants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all “fluff” from big websites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 the capabilities of the device (e.g., built-in GPS, accelerometers, etc.)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things vertically scrollable, not horizontally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interactions with the network to the extent possible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use of reusable patterns (e.g., vertically stacking web pages)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Designs for touchscreens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designer needs to consider tapping,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pinching, spreading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flicking, scrolling (one-finger vs. two-finger), and dragging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,etc…)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9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111125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and UI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213725" cy="43434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presents alternative opportunities and challenges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Facebook, Twitter, Flickr™, YouTube™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Wikis, blogs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the target audience?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purpose of the application? (e.g., marketing channel)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type of social media works best for your functional requirements?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7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Social Media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and update information often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 combination of push and pull approaches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your sites synchronized to the extent possible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customers to share your content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 voting or “like” mechanism to encourage customers to become involved in your site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site for longer term engagement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a sense of community—users “belong” to something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into account international and cultural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98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10350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49275" y="1170432"/>
            <a:ext cx="8042275" cy="477316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 Persistence Formats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Mapping Problem-Domain Objects to Object-Persistence Formats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Optimizing RDBMS-Based Object Storage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Nonfunctional Requirements and Data Management Layer Design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Data Access and Manipulation Classes</a:t>
            </a: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Nonfunctional Requirements &amp; Data Management Layer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Verifying and validating the data management layer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&amp; Cultural Issues in UI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Websites have a global presence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Considerations: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Multilingual requirements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meaning of certain colors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differences</a:t>
            </a:r>
          </a:p>
          <a:p>
            <a:pPr lvl="2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distance</a:t>
            </a:r>
          </a:p>
          <a:p>
            <a:pPr lvl="2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Uncertainty avoidance</a:t>
            </a:r>
          </a:p>
          <a:p>
            <a:pPr lvl="2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Individualism vs. collectivism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6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Non-Functional Requirements</a:t>
            </a:r>
          </a:p>
        </p:txBody>
      </p:sp>
      <p:sp>
        <p:nvSpPr>
          <p:cNvPr id="522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Requirements—choice of hardware and software platforms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 that can be used (e.g. GUI, 2 or 3 button mouse)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Requirements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computing and web browsing inject additional performance obstacles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Requirements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log on controls and possibly encryption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Wireless networks are especially vulnerable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&amp; Cultural Requirements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formats, colors, and currencies</a:t>
            </a: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3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User Interface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Interface Design Process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Computing and UI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and UI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&amp; Cultural Issues and UI 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Nonfunctional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77217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 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Human–Computer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dirty="0" smtClean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5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several fundamental user interface (UI) design principles.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process of UI design.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to design the UI structure.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to design the UI standards.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commonly used principles and techniques for navigation design.</a:t>
            </a:r>
          </a:p>
        </p:txBody>
      </p:sp>
    </p:spTree>
    <p:extLst>
      <p:ext uri="{BB962C8B-B14F-4D97-AF65-F5344CB8AC3E}">
        <p14:creationId xmlns:p14="http://schemas.microsoft.com/office/powerpoint/2010/main" val="101412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(cont’d)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commonly used principles and techniques for input design.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commonly used principles and techniques for output design.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design a user interface.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effect of nonfunctional requirements on the human-computer interaction layer.</a:t>
            </a:r>
          </a:p>
        </p:txBody>
      </p:sp>
    </p:spTree>
    <p:extLst>
      <p:ext uri="{BB962C8B-B14F-4D97-AF65-F5344CB8AC3E}">
        <p14:creationId xmlns:p14="http://schemas.microsoft.com/office/powerpoint/2010/main" val="425637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10350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295400"/>
            <a:ext cx="8042275" cy="48006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Design defines how the system will interact with external entities (e.g., customers, users, other systems)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Interfaces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machine-machine and are dealt with as part of systems integration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 Interfaces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human-computer and are the focus of this chapter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for UI design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UI design process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Navigation, Input, Output Design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&amp; social media UI design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Non-functional requirements and UI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9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User Interface Design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Layout of the screen, form or report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Awareness—how well the user understands the information contained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Aesthetics—how well does it appeal to the user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Experience—is it easy to use?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Consistency—refers to the similarity of presentation in different areas of the application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 User Effort—can tasks be accomplished quickly?</a:t>
            </a:r>
          </a:p>
        </p:txBody>
      </p:sp>
    </p:spTree>
    <p:extLst>
      <p:ext uri="{BB962C8B-B14F-4D97-AF65-F5344CB8AC3E}">
        <p14:creationId xmlns:p14="http://schemas.microsoft.com/office/powerpoint/2010/main" val="156990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SA&amp;D_Ch08TextUpdate</Template>
  <TotalTime>9681</TotalTime>
  <Words>2406</Words>
  <Application>Microsoft Macintosh PowerPoint</Application>
  <PresentationFormat>On-screen Show (4:3)</PresentationFormat>
  <Paragraphs>296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Theme1</vt:lpstr>
      <vt:lpstr>1_Theme1</vt:lpstr>
      <vt:lpstr>   TIM 58 Chapter 9, continued: Data Management Layer Design</vt:lpstr>
      <vt:lpstr>Nonfunctional Requirements &amp; Data Management Layer Design</vt:lpstr>
      <vt:lpstr>VERIFYING AND VALIDATING THE DATA MANAGEMENT LAYER</vt:lpstr>
      <vt:lpstr>Summary</vt:lpstr>
      <vt:lpstr>TIM 58 Chapter 10: Human–Computer  Interaction Layer Design</vt:lpstr>
      <vt:lpstr>Objectives</vt:lpstr>
      <vt:lpstr>Objectives (cont’d)</vt:lpstr>
      <vt:lpstr>Introduction</vt:lpstr>
      <vt:lpstr>Principles of User Interface Design</vt:lpstr>
      <vt:lpstr>Layout</vt:lpstr>
      <vt:lpstr>General Layout</vt:lpstr>
      <vt:lpstr>Content Awareness</vt:lpstr>
      <vt:lpstr>Aesthetics</vt:lpstr>
      <vt:lpstr>User Experience</vt:lpstr>
      <vt:lpstr>Consistency</vt:lpstr>
      <vt:lpstr>Minimal User Effort</vt:lpstr>
      <vt:lpstr>User Interface  Design Process</vt:lpstr>
      <vt:lpstr>Use Scenario Development</vt:lpstr>
      <vt:lpstr>Navigation Structure Design</vt:lpstr>
      <vt:lpstr>Windows Navigation Diagrams</vt:lpstr>
      <vt:lpstr>Sample WND</vt:lpstr>
      <vt:lpstr>Interface Standards Design</vt:lpstr>
      <vt:lpstr>Interface Design Prototyping</vt:lpstr>
      <vt:lpstr>Interface Evaluation</vt:lpstr>
      <vt:lpstr>Approaches to UI Evaluation</vt:lpstr>
      <vt:lpstr>Common Sense Approach to User Interface Design</vt:lpstr>
      <vt:lpstr>Navigation Design</vt:lpstr>
      <vt:lpstr>Types of Navigation Controls</vt:lpstr>
      <vt:lpstr>Messages</vt:lpstr>
      <vt:lpstr>Navigation Design Documentation</vt:lpstr>
      <vt:lpstr>Input Design</vt:lpstr>
      <vt:lpstr>Types of Inputs</vt:lpstr>
      <vt:lpstr>Input Validation</vt:lpstr>
      <vt:lpstr>Output Design</vt:lpstr>
      <vt:lpstr>Types of Outputs</vt:lpstr>
      <vt:lpstr>Mobile Computing and  UI Design</vt:lpstr>
      <vt:lpstr>Suggestions for Mobile Design</vt:lpstr>
      <vt:lpstr>Social Media and UI Design</vt:lpstr>
      <vt:lpstr>Guidelines for Social Media</vt:lpstr>
      <vt:lpstr>International &amp; Cultural Issues in UI Design</vt:lpstr>
      <vt:lpstr>Non-Functional Requirements</vt:lpstr>
      <vt:lpstr>Summary</vt:lpstr>
    </vt:vector>
  </TitlesOfParts>
  <Company>USMA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Project Selection &amp; Management</dc:title>
  <dc:creator>Fernando Maymí</dc:creator>
  <cp:lastModifiedBy>Brent Haddad</cp:lastModifiedBy>
  <cp:revision>101</cp:revision>
  <dcterms:created xsi:type="dcterms:W3CDTF">2015-01-22T13:38:23Z</dcterms:created>
  <dcterms:modified xsi:type="dcterms:W3CDTF">2017-03-02T05:46:14Z</dcterms:modified>
</cp:coreProperties>
</file>